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9" r:id="rId2"/>
    <p:sldId id="260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7DBEFF"/>
    <a:srgbClr val="054C8D"/>
    <a:srgbClr val="3399FF"/>
    <a:srgbClr val="0764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96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6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283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3893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652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18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047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27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43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53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479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08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61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06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05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21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C0097139-A65E-4ABA-B57D-13D32461DCEC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034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/>
          <p:nvPr/>
        </p:nvSpPr>
        <p:spPr>
          <a:xfrm flipH="1" flipV="1">
            <a:off x="9913751" y="212157"/>
            <a:ext cx="2060135" cy="1820411"/>
          </a:xfrm>
          <a:prstGeom prst="rtTriangle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41857" y="2296285"/>
            <a:ext cx="9313878" cy="1250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ПОЛОЖЕНИЕ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 федеральном государственном контроле (надзоре) в области торгового мореплавания и внутреннего водного транспорта,</a:t>
            </a: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утв. Постановлением Правительства РФ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 29 июня 2021 г. № 1047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75000"/>
                  </a:sys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 </a:t>
            </a: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529733" y="675570"/>
            <a:ext cx="9138126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200" b="1" i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 ПО НАДЗОРУ В СФЕРЕ ТРАНСПОРТА </a:t>
            </a:r>
          </a:p>
          <a:p>
            <a:pPr>
              <a:spcBef>
                <a:spcPts val="0"/>
              </a:spcBef>
            </a:pPr>
            <a:r>
              <a:rPr lang="ru-RU" sz="1200" b="1" i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(РОСТРАНСНАДЗОР)</a:t>
            </a:r>
          </a:p>
          <a:p>
            <a:pPr>
              <a:spcBef>
                <a:spcPts val="0"/>
              </a:spcBef>
            </a:pPr>
            <a:r>
              <a:rPr lang="ru-RU" sz="1200" b="1" i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МЕЖРЕГИОНАЛЬНОЕ ТЕРРИТОРИАЛЬНОЕ УПРАВЛЕНИЕ ФЕДЕРАЛЬНОЙ СЛУЖБЫ ПО НАДЗОРУ </a:t>
            </a:r>
          </a:p>
          <a:p>
            <a:pPr>
              <a:spcBef>
                <a:spcPts val="0"/>
              </a:spcBef>
            </a:pPr>
            <a:r>
              <a:rPr lang="ru-RU" sz="1200" b="1" i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ТРАНСПОРТА ПО ДАЛЬНЕВОСТОЧНОМУ ФЕДЕРАЛЬНОМУ ОКРУГУ</a:t>
            </a:r>
          </a:p>
          <a:p>
            <a:pPr>
              <a:spcBef>
                <a:spcPts val="0"/>
              </a:spcBef>
            </a:pPr>
            <a:r>
              <a:rPr lang="ru-RU" sz="1200" b="1" i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(МТУ РОСТРАНСНАДЗОРА ПО ДФО)</a:t>
            </a:r>
          </a:p>
          <a:p>
            <a:pPr>
              <a:spcBef>
                <a:spcPts val="0"/>
              </a:spcBef>
            </a:pPr>
            <a:endParaRPr lang="ru-RU" sz="1200" b="1" i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1200" b="1" i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ый треугольник 14"/>
          <p:cNvSpPr/>
          <p:nvPr/>
        </p:nvSpPr>
        <p:spPr>
          <a:xfrm flipH="1" flipV="1">
            <a:off x="10063087" y="404691"/>
            <a:ext cx="1708340" cy="1509552"/>
          </a:xfrm>
          <a:prstGeom prst="rtTriangle">
            <a:avLst/>
          </a:prstGeom>
          <a:noFill/>
          <a:ln w="19050"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/>
          <p:cNvSpPr/>
          <p:nvPr/>
        </p:nvSpPr>
        <p:spPr>
          <a:xfrm flipH="1" flipV="1">
            <a:off x="9872578" y="584881"/>
            <a:ext cx="1708340" cy="1509552"/>
          </a:xfrm>
          <a:prstGeom prst="rtTriangle">
            <a:avLst/>
          </a:prstGeom>
          <a:noFill/>
          <a:ln w="19050"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1190580" y="3886715"/>
            <a:ext cx="9816432" cy="1402520"/>
            <a:chOff x="1037968" y="3842150"/>
            <a:chExt cx="9816432" cy="1402520"/>
          </a:xfrm>
        </p:grpSpPr>
        <p:sp>
          <p:nvSpPr>
            <p:cNvPr id="23" name="Прямоугольник с двумя скругленными противолежащими углами 22"/>
            <p:cNvSpPr/>
            <p:nvPr/>
          </p:nvSpPr>
          <p:spPr>
            <a:xfrm>
              <a:off x="1253532" y="3842150"/>
              <a:ext cx="9600867" cy="1253991"/>
            </a:xfrm>
            <a:prstGeom prst="round2DiagRect">
              <a:avLst/>
            </a:prstGeom>
            <a:noFill/>
            <a:ln>
              <a:solidFill>
                <a:srgbClr val="7DBE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125078" y="3958192"/>
              <a:ext cx="9729322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6000" b="1" i="1" dirty="0">
                  <a:solidFill>
                    <a:srgbClr val="5B9BD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Профилактический визит</a:t>
              </a:r>
            </a:p>
          </p:txBody>
        </p:sp>
        <p:sp>
          <p:nvSpPr>
            <p:cNvPr id="13" name="Прямоугольник с двумя скругленными противолежащими углами 12"/>
            <p:cNvSpPr/>
            <p:nvPr/>
          </p:nvSpPr>
          <p:spPr>
            <a:xfrm>
              <a:off x="1037968" y="3990679"/>
              <a:ext cx="9646158" cy="1253991"/>
            </a:xfrm>
            <a:prstGeom prst="round2DiagRect">
              <a:avLst/>
            </a:prstGeom>
            <a:noFill/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7207325" y="5749945"/>
            <a:ext cx="47665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1400" b="1" i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Выполнено по заказу МТУ РОСТРАНСНАДЗОРА по ДФО</a:t>
            </a:r>
          </a:p>
          <a:p>
            <a:pPr algn="r"/>
            <a:r>
              <a:rPr lang="ru-RU" sz="1400" b="1" i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студенткой ВВГУ Гомзяковой Е. М. 2022</a:t>
            </a:r>
          </a:p>
        </p:txBody>
      </p:sp>
    </p:spTree>
    <p:extLst>
      <p:ext uri="{BB962C8B-B14F-4D97-AF65-F5344CB8AC3E}">
        <p14:creationId xmlns:p14="http://schemas.microsoft.com/office/powerpoint/2010/main" val="1904604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25158" y="201337"/>
            <a:ext cx="694421" cy="1287612"/>
            <a:chOff x="486804" y="201338"/>
            <a:chExt cx="694421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86804" y="664963"/>
              <a:ext cx="69442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10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515746" y="357712"/>
            <a:ext cx="8078900" cy="867723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609858" y="565477"/>
            <a:ext cx="7890675" cy="541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профилактических визитов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736996" y="500804"/>
            <a:ext cx="8099325" cy="889059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45229" y="4821380"/>
            <a:ext cx="81549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Приступающим к деятельности компаниям надзорный орган обязан предложить  визит в течение 1 года с момента начала деятельности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7 ст. 52 248-ФЗ, ст. 50 ППРФ 1047). 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 вправе отказаться от визита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6 ст. 52 248-ФЗ).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95350" y="1581141"/>
            <a:ext cx="73893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b="1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b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профилактические визиты </a:t>
            </a:r>
            <a:r>
              <a:rPr lang="ru-RU" sz="2000" b="1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4 ст. 52 248-ФЗ, ст. 49 ППРФ 1047)</a:t>
            </a:r>
            <a:r>
              <a:rPr lang="ru-RU" sz="2000" b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95351" y="2417165"/>
            <a:ext cx="73893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компании, приступающие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осуществлению контролируемой деятельности</a:t>
            </a:r>
            <a:r>
              <a:rPr lang="ru-RU" sz="20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prstClr val="white">
                  <a:lumMod val="7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 с категорией риска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</a:t>
            </a:r>
            <a:r>
              <a:rPr lang="ru-RU" sz="20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prstClr val="white">
                  <a:lumMod val="7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 с категорией риска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ЗНАЧИТЕЛЬНЫЙ</a:t>
            </a:r>
            <a:r>
              <a:rPr lang="ru-RU" sz="20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62026" y="4209990"/>
            <a:ext cx="58682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ru-RU" sz="2000" b="1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b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обязательные (по приглашению компании)</a:t>
            </a:r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10201302" y="4506009"/>
            <a:ext cx="1534249" cy="1308897"/>
          </a:xfrm>
          <a:prstGeom prst="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9555390" y="4232558"/>
            <a:ext cx="1534249" cy="1308897"/>
          </a:xfrm>
          <a:prstGeom prst="triangle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1236813" y="2401990"/>
            <a:ext cx="975244" cy="758435"/>
          </a:xfrm>
          <a:prstGeom prst="triangle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607855" y="2766434"/>
            <a:ext cx="1035651" cy="799592"/>
          </a:xfrm>
          <a:prstGeom prst="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1925198" y="2836306"/>
            <a:ext cx="975244" cy="758435"/>
          </a:xfrm>
          <a:prstGeom prst="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2536169" y="2401990"/>
            <a:ext cx="975244" cy="758435"/>
          </a:xfrm>
          <a:prstGeom prst="triangle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1265236" y="1777552"/>
            <a:ext cx="1035651" cy="799592"/>
          </a:xfrm>
          <a:prstGeom prst="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1886491" y="2077871"/>
            <a:ext cx="975244" cy="758435"/>
          </a:xfrm>
          <a:prstGeom prst="triangle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2577541" y="1803497"/>
            <a:ext cx="975244" cy="758435"/>
          </a:xfrm>
          <a:prstGeom prst="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307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25158" y="201337"/>
            <a:ext cx="694421" cy="1287612"/>
            <a:chOff x="486804" y="201338"/>
            <a:chExt cx="694421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86804" y="664963"/>
              <a:ext cx="69442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11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954835" y="352495"/>
            <a:ext cx="6226505" cy="1229135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326103" y="487201"/>
            <a:ext cx="5711904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профилактического визита 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3184372" y="487201"/>
            <a:ext cx="6242247" cy="1259358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38330" y="4417042"/>
            <a:ext cx="8983465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в виде профилактической беседы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в ст. 51 ППРФ 1047);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400" dirty="0">
              <a:solidFill>
                <a:srgbClr val="7DB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акта о проведении визита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(выдача предписаний ЗАПРЕЩЕНА);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результатов мероприятия в ЕРКНМ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(ст. 9 ППРФ 604);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400" dirty="0">
              <a:solidFill>
                <a:srgbClr val="7DB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акта о визите контролируемому лицу;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4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и учет копии акта в реестрах Управления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37158" y="1940841"/>
            <a:ext cx="892083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паспорта профилактического мероприятия в ЕРКНМ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(приложение ППРФ 604) 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ru-RU" sz="400" dirty="0">
              <a:solidFill>
                <a:srgbClr val="7DB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Решения о проведении визита с QR кодом и номером мероприятия из ЕРКНМ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ru-RU" sz="400" dirty="0">
              <a:solidFill>
                <a:prstClr val="white">
                  <a:lumMod val="7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компании о факте визита не позднее, чем за 5 рабочих дней до даты его проведения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а ст. 51 ППРФ 1047) </a:t>
            </a:r>
            <a:r>
              <a:rPr lang="ru-RU" sz="20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форме проведения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б ст. 51 ППРФ 1047);</a:t>
            </a:r>
          </a:p>
        </p:txBody>
      </p:sp>
      <p:sp>
        <p:nvSpPr>
          <p:cNvPr id="20" name="Блок-схема: сопоставление 19"/>
          <p:cNvSpPr/>
          <p:nvPr/>
        </p:nvSpPr>
        <p:spPr>
          <a:xfrm>
            <a:off x="9708028" y="4417042"/>
            <a:ext cx="661773" cy="1258441"/>
          </a:xfrm>
          <a:prstGeom prst="flowChartCollat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Блок-схема: сопоставление 21"/>
          <p:cNvSpPr/>
          <p:nvPr/>
        </p:nvSpPr>
        <p:spPr>
          <a:xfrm>
            <a:off x="10160095" y="4571888"/>
            <a:ext cx="661773" cy="1253073"/>
          </a:xfrm>
          <a:prstGeom prst="flowChartCollate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Блок-схема: сопоставление 22"/>
          <p:cNvSpPr/>
          <p:nvPr/>
        </p:nvSpPr>
        <p:spPr>
          <a:xfrm>
            <a:off x="10549924" y="4859807"/>
            <a:ext cx="661773" cy="1253073"/>
          </a:xfrm>
          <a:prstGeom prst="flowChartCollat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Блок-схема: сопоставление 23"/>
          <p:cNvSpPr/>
          <p:nvPr/>
        </p:nvSpPr>
        <p:spPr>
          <a:xfrm flipV="1">
            <a:off x="918514" y="1968828"/>
            <a:ext cx="661773" cy="1734399"/>
          </a:xfrm>
          <a:prstGeom prst="flowChartCollat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Блок-схема: сопоставление 24"/>
          <p:cNvSpPr/>
          <p:nvPr/>
        </p:nvSpPr>
        <p:spPr>
          <a:xfrm flipV="1">
            <a:off x="1370581" y="2123674"/>
            <a:ext cx="661773" cy="1727001"/>
          </a:xfrm>
          <a:prstGeom prst="flowChartCollate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Блок-схема: сопоставление 25"/>
          <p:cNvSpPr/>
          <p:nvPr/>
        </p:nvSpPr>
        <p:spPr>
          <a:xfrm flipV="1">
            <a:off x="1760410" y="2411593"/>
            <a:ext cx="661773" cy="1727001"/>
          </a:xfrm>
          <a:prstGeom prst="flowChartCollat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033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25158" y="201337"/>
            <a:ext cx="694421" cy="1287612"/>
            <a:chOff x="486804" y="201338"/>
            <a:chExt cx="694421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86804" y="664963"/>
              <a:ext cx="69442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12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650319" y="379417"/>
            <a:ext cx="7672196" cy="1109658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44431" y="473656"/>
            <a:ext cx="7313969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профилактической беседы (ст. 51 ППРФ 1047)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424666" y="499060"/>
            <a:ext cx="7691593" cy="1136943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953260" y="2495628"/>
            <a:ext cx="4158657" cy="1375719"/>
            <a:chOff x="1237126" y="2850060"/>
            <a:chExt cx="4158657" cy="1375719"/>
          </a:xfrm>
        </p:grpSpPr>
        <p:sp>
          <p:nvSpPr>
            <p:cNvPr id="2" name="Горизонтальный свиток 1"/>
            <p:cNvSpPr/>
            <p:nvPr/>
          </p:nvSpPr>
          <p:spPr>
            <a:xfrm>
              <a:off x="1237126" y="2850060"/>
              <a:ext cx="4158657" cy="1375719"/>
            </a:xfrm>
            <a:prstGeom prst="horizontalScroll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>
              <a:solidFill>
                <a:srgbClr val="054C8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92194" y="3122420"/>
              <a:ext cx="400358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по месту деятельности компании</a:t>
              </a: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7113711" y="2495628"/>
            <a:ext cx="4158657" cy="1375719"/>
            <a:chOff x="1237126" y="2850060"/>
            <a:chExt cx="4158657" cy="1375719"/>
          </a:xfrm>
        </p:grpSpPr>
        <p:sp>
          <p:nvSpPr>
            <p:cNvPr id="24" name="Горизонтальный свиток 23"/>
            <p:cNvSpPr/>
            <p:nvPr/>
          </p:nvSpPr>
          <p:spPr>
            <a:xfrm>
              <a:off x="1237126" y="2850060"/>
              <a:ext cx="4158657" cy="1375719"/>
            </a:xfrm>
            <a:prstGeom prst="horizontalScroll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>
              <a:solidFill>
                <a:srgbClr val="054C8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92194" y="3122420"/>
              <a:ext cx="400358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с использованием видео-конференц-связи (ВКР)</a:t>
              </a:r>
            </a:p>
          </p:txBody>
        </p:sp>
      </p:grpSp>
      <p:sp>
        <p:nvSpPr>
          <p:cNvPr id="13" name="Стрелка вниз 12"/>
          <p:cNvSpPr/>
          <p:nvPr/>
        </p:nvSpPr>
        <p:spPr>
          <a:xfrm>
            <a:off x="2424666" y="1767239"/>
            <a:ext cx="957854" cy="625058"/>
          </a:xfrm>
          <a:prstGeom prst="downArrow">
            <a:avLst/>
          </a:prstGeom>
          <a:gradFill flip="none" rotWithShape="1">
            <a:gsLst>
              <a:gs pos="0">
                <a:srgbClr val="336699">
                  <a:shade val="30000"/>
                  <a:satMod val="115000"/>
                  <a:alpha val="0"/>
                </a:srgbClr>
              </a:gs>
              <a:gs pos="50000">
                <a:srgbClr val="336699">
                  <a:shade val="67500"/>
                  <a:satMod val="115000"/>
                </a:srgbClr>
              </a:gs>
              <a:gs pos="100000">
                <a:srgbClr val="33669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8714112" y="1767299"/>
            <a:ext cx="957854" cy="625058"/>
          </a:xfrm>
          <a:prstGeom prst="downArrow">
            <a:avLst/>
          </a:prstGeom>
          <a:gradFill flip="none" rotWithShape="1">
            <a:gsLst>
              <a:gs pos="0">
                <a:srgbClr val="336699">
                  <a:shade val="30000"/>
                  <a:satMod val="115000"/>
                  <a:alpha val="0"/>
                </a:srgbClr>
              </a:gs>
              <a:gs pos="50000">
                <a:srgbClr val="336699">
                  <a:shade val="67500"/>
                  <a:satMod val="115000"/>
                </a:srgbClr>
              </a:gs>
              <a:gs pos="100000">
                <a:srgbClr val="33669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5" name="Группа 44"/>
          <p:cNvGrpSpPr/>
          <p:nvPr/>
        </p:nvGrpSpPr>
        <p:grpSpPr>
          <a:xfrm>
            <a:off x="739505" y="4996150"/>
            <a:ext cx="4568788" cy="977855"/>
            <a:chOff x="739505" y="4996150"/>
            <a:chExt cx="4568788" cy="977855"/>
          </a:xfrm>
        </p:grpSpPr>
        <p:sp>
          <p:nvSpPr>
            <p:cNvPr id="26" name="Блок-схема: сортировка 25"/>
            <p:cNvSpPr/>
            <p:nvPr/>
          </p:nvSpPr>
          <p:spPr>
            <a:xfrm rot="5400000">
              <a:off x="2496701" y="4399088"/>
              <a:ext cx="928425" cy="2221409"/>
            </a:xfrm>
            <a:prstGeom prst="flowChartSort">
              <a:avLst/>
            </a:prstGeom>
            <a:noFill/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Блок-схема: сортировка 37"/>
            <p:cNvSpPr/>
            <p:nvPr/>
          </p:nvSpPr>
          <p:spPr>
            <a:xfrm rot="5400000">
              <a:off x="1385997" y="4349658"/>
              <a:ext cx="928425" cy="2221409"/>
            </a:xfrm>
            <a:prstGeom prst="flowChartSort">
              <a:avLst/>
            </a:prstGeom>
            <a:noFill/>
            <a:ln>
              <a:solidFill>
                <a:srgbClr val="7DBE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Блок-схема: сортировка 39"/>
            <p:cNvSpPr/>
            <p:nvPr/>
          </p:nvSpPr>
          <p:spPr>
            <a:xfrm rot="5400000">
              <a:off x="3733376" y="4349658"/>
              <a:ext cx="928425" cy="2221409"/>
            </a:xfrm>
            <a:prstGeom prst="flowChartSort">
              <a:avLst/>
            </a:prstGeom>
            <a:noFill/>
            <a:ln>
              <a:solidFill>
                <a:srgbClr val="7DBE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3837586" y="3899388"/>
            <a:ext cx="4688937" cy="1047332"/>
            <a:chOff x="6940665" y="4335751"/>
            <a:chExt cx="4688937" cy="1047332"/>
          </a:xfrm>
        </p:grpSpPr>
        <p:sp>
          <p:nvSpPr>
            <p:cNvPr id="39" name="Блок-схема: сортировка 38"/>
            <p:cNvSpPr/>
            <p:nvPr/>
          </p:nvSpPr>
          <p:spPr>
            <a:xfrm rot="5400000">
              <a:off x="7587157" y="3793358"/>
              <a:ext cx="928425" cy="2221409"/>
            </a:xfrm>
            <a:prstGeom prst="flowChartSort">
              <a:avLst/>
            </a:prstGeom>
            <a:noFill/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Блок-схема: сортировка 40"/>
            <p:cNvSpPr/>
            <p:nvPr/>
          </p:nvSpPr>
          <p:spPr>
            <a:xfrm rot="5400000">
              <a:off x="8806360" y="3689259"/>
              <a:ext cx="928425" cy="2221409"/>
            </a:xfrm>
            <a:prstGeom prst="flowChartSort">
              <a:avLst/>
            </a:prstGeom>
            <a:noFill/>
            <a:ln>
              <a:solidFill>
                <a:srgbClr val="7DBE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Блок-схема: сортировка 41"/>
            <p:cNvSpPr/>
            <p:nvPr/>
          </p:nvSpPr>
          <p:spPr>
            <a:xfrm rot="5400000">
              <a:off x="10054685" y="3808166"/>
              <a:ext cx="928425" cy="2221409"/>
            </a:xfrm>
            <a:prstGeom prst="flowChartSort">
              <a:avLst/>
            </a:prstGeom>
            <a:noFill/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 flipH="1">
            <a:off x="6908645" y="5022846"/>
            <a:ext cx="4568788" cy="977855"/>
            <a:chOff x="739505" y="4996150"/>
            <a:chExt cx="4568788" cy="977855"/>
          </a:xfrm>
        </p:grpSpPr>
        <p:sp>
          <p:nvSpPr>
            <p:cNvPr id="47" name="Блок-схема: сортировка 46"/>
            <p:cNvSpPr/>
            <p:nvPr/>
          </p:nvSpPr>
          <p:spPr>
            <a:xfrm rot="5400000">
              <a:off x="2496701" y="4399088"/>
              <a:ext cx="928425" cy="2221409"/>
            </a:xfrm>
            <a:prstGeom prst="flowChartSort">
              <a:avLst/>
            </a:prstGeom>
            <a:noFill/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Блок-схема: сортировка 47"/>
            <p:cNvSpPr/>
            <p:nvPr/>
          </p:nvSpPr>
          <p:spPr>
            <a:xfrm rot="5400000">
              <a:off x="1385997" y="4349658"/>
              <a:ext cx="928425" cy="2221409"/>
            </a:xfrm>
            <a:prstGeom prst="flowChartSort">
              <a:avLst/>
            </a:prstGeom>
            <a:noFill/>
            <a:ln>
              <a:solidFill>
                <a:srgbClr val="7DBE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Блок-схема: сортировка 48"/>
            <p:cNvSpPr/>
            <p:nvPr/>
          </p:nvSpPr>
          <p:spPr>
            <a:xfrm rot="5400000">
              <a:off x="3733376" y="4349658"/>
              <a:ext cx="928425" cy="2221409"/>
            </a:xfrm>
            <a:prstGeom prst="flowChartSort">
              <a:avLst/>
            </a:prstGeom>
            <a:noFill/>
            <a:ln>
              <a:solidFill>
                <a:srgbClr val="7DBE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35630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25158" y="201337"/>
            <a:ext cx="694421" cy="1287612"/>
            <a:chOff x="486804" y="201338"/>
            <a:chExt cx="694421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86804" y="664963"/>
              <a:ext cx="69442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13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3131742" y="368896"/>
            <a:ext cx="6479286" cy="1109658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44432" y="473656"/>
            <a:ext cx="7042120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используемых источников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908111" y="488539"/>
            <a:ext cx="6495668" cy="1136943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65937" y="1885453"/>
            <a:ext cx="892061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государственном контроле (надзоре) и муниципальном контроле в Российской Федерации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31 июля 2020 года № 248-ФЗ</a:t>
            </a:r>
          </a:p>
          <a:p>
            <a:pPr marL="457200" indent="-457200" algn="just">
              <a:buFont typeface="+mj-lt"/>
              <a:buAutoNum type="arabicPeriod"/>
            </a:pPr>
            <a:endParaRPr lang="ru-RU" sz="800" dirty="0">
              <a:solidFill>
                <a:srgbClr val="7DB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федеральном государственном контроле (надзоре) в области торгового мореплавания и внутреннего водного транспорта,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утв. Постановлением Правительства Российской Федерации от 29 июня 2021 г.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1047 - тексте ППРФ 1047</a:t>
            </a:r>
          </a:p>
          <a:p>
            <a:pPr marL="457200" indent="-457200" algn="just">
              <a:buFont typeface="+mj-lt"/>
              <a:buAutoNum type="arabicPeriod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формирования и ведения единого реестра контрольных (надзорных) мероприятий,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утв. Постановлением Правительства Российской Федерации от 16 апреля 2021 г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 604 – в тексте ППРФ 604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717059" y="579713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ru-RU" sz="1200" b="1" i="1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Выполнено по заказу МТУ РОСТРАНСНАДЗОРА по ДФО</a:t>
            </a:r>
          </a:p>
          <a:p>
            <a:pPr lvl="0" algn="r"/>
            <a:r>
              <a:rPr lang="ru-RU" sz="1200" b="1" i="1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студенткой ВВГУ Гомзяковой Е. М. 2022</a:t>
            </a:r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10396087" y="1676148"/>
            <a:ext cx="832021" cy="1944130"/>
          </a:xfrm>
          <a:prstGeom prst="triangle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10396086" y="3150959"/>
            <a:ext cx="832021" cy="1944130"/>
          </a:xfrm>
          <a:prstGeom prst="triangle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9980077" y="2510322"/>
            <a:ext cx="832021" cy="1944130"/>
          </a:xfrm>
          <a:prstGeom prst="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10812098" y="2510322"/>
            <a:ext cx="832021" cy="1944130"/>
          </a:xfrm>
          <a:prstGeom prst="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34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араллелограмм 27"/>
          <p:cNvSpPr/>
          <p:nvPr/>
        </p:nvSpPr>
        <p:spPr>
          <a:xfrm>
            <a:off x="4798477" y="3690930"/>
            <a:ext cx="2166551" cy="403654"/>
          </a:xfrm>
          <a:prstGeom prst="parallelogram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941909" y="2031291"/>
            <a:ext cx="10313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Профилактический визит </a:t>
            </a:r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деятельность в пределах полномочий надзорного органа, направленная на предупреждение нарушений обязательных требований </a:t>
            </a:r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712454" y="541208"/>
            <a:ext cx="6635108" cy="998913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66084" y="676134"/>
            <a:ext cx="64654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Профилактический визит </a:t>
            </a:r>
            <a:endParaRPr lang="ru-RU" sz="20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884285" y="660214"/>
            <a:ext cx="6676140" cy="1023475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926489" y="4960678"/>
            <a:ext cx="102070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основания для профилактического визита</a:t>
            </a:r>
          </a:p>
          <a:p>
            <a:pPr algn="ctr"/>
            <a:endParaRPr lang="ru-RU" sz="800" b="1" dirty="0">
              <a:solidFill>
                <a:srgbClr val="7DB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248-ФЗ, ППРФ 1047, ППРФ 604</a:t>
            </a:r>
          </a:p>
        </p:txBody>
      </p:sp>
      <p:sp>
        <p:nvSpPr>
          <p:cNvPr id="20" name="Параллелограмм 19"/>
          <p:cNvSpPr/>
          <p:nvPr/>
        </p:nvSpPr>
        <p:spPr>
          <a:xfrm>
            <a:off x="8477149" y="3540843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араллелограмм 21"/>
          <p:cNvSpPr/>
          <p:nvPr/>
        </p:nvSpPr>
        <p:spPr>
          <a:xfrm>
            <a:off x="8702572" y="3667355"/>
            <a:ext cx="2166551" cy="403654"/>
          </a:xfrm>
          <a:prstGeom prst="parallelogram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араллелограмм 23"/>
          <p:cNvSpPr/>
          <p:nvPr/>
        </p:nvSpPr>
        <p:spPr>
          <a:xfrm>
            <a:off x="8941687" y="3810318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араллелограмм 24"/>
          <p:cNvSpPr/>
          <p:nvPr/>
        </p:nvSpPr>
        <p:spPr>
          <a:xfrm>
            <a:off x="642876" y="3869182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араллелограмм 25"/>
          <p:cNvSpPr/>
          <p:nvPr/>
        </p:nvSpPr>
        <p:spPr>
          <a:xfrm>
            <a:off x="868299" y="3995694"/>
            <a:ext cx="2166551" cy="403654"/>
          </a:xfrm>
          <a:prstGeom prst="parallelogram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араллелограмм 26"/>
          <p:cNvSpPr/>
          <p:nvPr/>
        </p:nvSpPr>
        <p:spPr>
          <a:xfrm>
            <a:off x="1107414" y="4138657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араллелограмм 28"/>
          <p:cNvSpPr/>
          <p:nvPr/>
        </p:nvSpPr>
        <p:spPr>
          <a:xfrm>
            <a:off x="3882674" y="3809109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араллелограмм 29"/>
          <p:cNvSpPr/>
          <p:nvPr/>
        </p:nvSpPr>
        <p:spPr>
          <a:xfrm>
            <a:off x="5762195" y="3570229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608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051623" y="2169667"/>
            <a:ext cx="63700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Профилактические мероприятия является приоритетными по отношению контрольным (надзорным) мероприятиям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1 ст. 8 248-ФЗ).</a:t>
            </a:r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619064" y="461903"/>
            <a:ext cx="7334719" cy="1146652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625730" y="599389"/>
            <a:ext cx="7217833" cy="998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и место профилактического визита в надзорной деятельности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446649" y="601054"/>
            <a:ext cx="7380077" cy="1174847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47732" y="3715787"/>
            <a:ext cx="63700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Проводимые профилактические мероприятия по предупреждению должны быть соразмерными характеру нарушений обязательных требований, вреду (ущербу), который причинен или может быть причинен охраняемым законом ценностям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1 ст. 9 248-ФЗ)</a:t>
            </a:r>
          </a:p>
        </p:txBody>
      </p:sp>
      <p:sp>
        <p:nvSpPr>
          <p:cNvPr id="20" name="Параллелограмм 19"/>
          <p:cNvSpPr/>
          <p:nvPr/>
        </p:nvSpPr>
        <p:spPr>
          <a:xfrm>
            <a:off x="8960815" y="2518522"/>
            <a:ext cx="1339684" cy="2326872"/>
          </a:xfrm>
          <a:prstGeom prst="parallelogram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араллелограмм 20"/>
          <p:cNvSpPr/>
          <p:nvPr/>
        </p:nvSpPr>
        <p:spPr>
          <a:xfrm>
            <a:off x="8400310" y="2810743"/>
            <a:ext cx="1560894" cy="2326872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араллелограмм 21"/>
          <p:cNvSpPr/>
          <p:nvPr/>
        </p:nvSpPr>
        <p:spPr>
          <a:xfrm>
            <a:off x="9366422" y="2399615"/>
            <a:ext cx="1538614" cy="2326872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792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4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3285217" y="456218"/>
            <a:ext cx="6287151" cy="962626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53968" y="734740"/>
            <a:ext cx="7217833" cy="561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44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и учет</a:t>
            </a:r>
            <a:endParaRPr lang="ru-RU" sz="20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3116024" y="595370"/>
            <a:ext cx="6326031" cy="986296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Блок-схема: решение 21"/>
          <p:cNvSpPr/>
          <p:nvPr/>
        </p:nvSpPr>
        <p:spPr>
          <a:xfrm>
            <a:off x="2091297" y="2179652"/>
            <a:ext cx="2520143" cy="1564772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решение 19"/>
          <p:cNvSpPr/>
          <p:nvPr/>
        </p:nvSpPr>
        <p:spPr>
          <a:xfrm>
            <a:off x="1493896" y="2199702"/>
            <a:ext cx="2520143" cy="1564772"/>
          </a:xfrm>
          <a:prstGeom prst="flowChartDecision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решение 22"/>
          <p:cNvSpPr/>
          <p:nvPr/>
        </p:nvSpPr>
        <p:spPr>
          <a:xfrm>
            <a:off x="688576" y="2209492"/>
            <a:ext cx="2520143" cy="1564772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879211" y="2022352"/>
            <a:ext cx="6431339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профилактических визитов:</a:t>
            </a:r>
          </a:p>
          <a:p>
            <a:pPr algn="just"/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информационной системе (при наличии) надзорного органа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4, 6 ст. 17 248-ФЗ)</a:t>
            </a:r>
          </a:p>
          <a:p>
            <a:pPr marL="342900" indent="-342900" algn="just">
              <a:buFontTx/>
              <a:buChar char="-"/>
            </a:pPr>
            <a:endParaRPr lang="ru-RU" sz="800" dirty="0">
              <a:solidFill>
                <a:srgbClr val="7DB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ЕРКНМ - Едином Реестре Контрольных (Надзорных) Мероприятий – в обязательном порядке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1 ст. 19 248-ФЗ, п. 4, 28, 29 ППРФ 604)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8576" y="4499200"/>
            <a:ext cx="106219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профилактического мероприятия осуществляется в рамках управления рисками в зависимости от возможного вреда или ущерба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1 ст. 32 248-ФЗ).</a:t>
            </a:r>
            <a:r>
              <a:rPr lang="ru-RU" sz="20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 управлением риском понимается осуществление мероприятий для обеспечения допустимого уровня риска,  закрепленного в ключевых показателях вида контроля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4 ст. 22 248-ФЗ).</a:t>
            </a:r>
          </a:p>
        </p:txBody>
      </p:sp>
    </p:spTree>
    <p:extLst>
      <p:ext uri="{BB962C8B-B14F-4D97-AF65-F5344CB8AC3E}">
        <p14:creationId xmlns:p14="http://schemas.microsoft.com/office/powerpoint/2010/main" val="302580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5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764139" y="456218"/>
            <a:ext cx="7334719" cy="1146652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998958" y="620786"/>
            <a:ext cx="7217833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40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может осуществлять профилактический визит?</a:t>
            </a:r>
            <a:endParaRPr lang="ru-RU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954648" y="593704"/>
            <a:ext cx="7380077" cy="1174847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Блок-схема: решение 21"/>
          <p:cNvSpPr/>
          <p:nvPr/>
        </p:nvSpPr>
        <p:spPr>
          <a:xfrm rot="16200000">
            <a:off x="6400087" y="4035687"/>
            <a:ext cx="1677834" cy="1343327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решение 19"/>
          <p:cNvSpPr/>
          <p:nvPr/>
        </p:nvSpPr>
        <p:spPr>
          <a:xfrm rot="16200000">
            <a:off x="5970918" y="4045477"/>
            <a:ext cx="1677834" cy="1343328"/>
          </a:xfrm>
          <a:prstGeom prst="flowChartDecision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решение 22"/>
          <p:cNvSpPr/>
          <p:nvPr/>
        </p:nvSpPr>
        <p:spPr>
          <a:xfrm rot="16200000">
            <a:off x="5445059" y="4055268"/>
            <a:ext cx="1677834" cy="1343328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34642" y="2049977"/>
            <a:ext cx="102347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имени территориального надзорного органа профилактический визит вправе осуществлять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1 ст. 27 248-ФЗ, ст. 5 ППРФ 1047): 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руководитель; заместители руководителя; начальники отделов, заместители начальников отделов; федеральные государственные гражданские служащие.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34642" y="3721525"/>
            <a:ext cx="42870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Лицо, уполномоченное на проведение профилактического визита, указывается в Решении надзорного органа о проведении профилактического мероприятия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2 ст. 27 248-ФЗ)</a:t>
            </a:r>
          </a:p>
        </p:txBody>
      </p:sp>
      <p:sp>
        <p:nvSpPr>
          <p:cNvPr id="21" name="Блок-схема: решение 20"/>
          <p:cNvSpPr/>
          <p:nvPr/>
        </p:nvSpPr>
        <p:spPr>
          <a:xfrm rot="16200000">
            <a:off x="9727984" y="4052468"/>
            <a:ext cx="1677834" cy="1343327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решение 23"/>
          <p:cNvSpPr/>
          <p:nvPr/>
        </p:nvSpPr>
        <p:spPr>
          <a:xfrm rot="16200000">
            <a:off x="9298815" y="4062258"/>
            <a:ext cx="1677834" cy="1343328"/>
          </a:xfrm>
          <a:prstGeom prst="flowChartDecision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решение 24"/>
          <p:cNvSpPr/>
          <p:nvPr/>
        </p:nvSpPr>
        <p:spPr>
          <a:xfrm rot="16200000">
            <a:off x="8772956" y="4072049"/>
            <a:ext cx="1677834" cy="1343328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лок-схема: решение 26"/>
          <p:cNvSpPr/>
          <p:nvPr/>
        </p:nvSpPr>
        <p:spPr>
          <a:xfrm rot="16200000">
            <a:off x="7672123" y="3596064"/>
            <a:ext cx="1677834" cy="1343328"/>
          </a:xfrm>
          <a:prstGeom prst="flowChartDecision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решение 27"/>
          <p:cNvSpPr/>
          <p:nvPr/>
        </p:nvSpPr>
        <p:spPr>
          <a:xfrm rot="16200000">
            <a:off x="7146264" y="3605855"/>
            <a:ext cx="1677834" cy="1343328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решение 25"/>
          <p:cNvSpPr/>
          <p:nvPr/>
        </p:nvSpPr>
        <p:spPr>
          <a:xfrm rot="16200000">
            <a:off x="8101292" y="3586274"/>
            <a:ext cx="1677834" cy="1343327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087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авильный пятиугольник 24"/>
          <p:cNvSpPr/>
          <p:nvPr/>
        </p:nvSpPr>
        <p:spPr>
          <a:xfrm>
            <a:off x="1422468" y="3043607"/>
            <a:ext cx="1622854" cy="1499287"/>
          </a:xfrm>
          <a:prstGeom prst="pentagon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6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908998" y="3001326"/>
            <a:ext cx="7101572" cy="2392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35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5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</a:t>
            </a:r>
            <a:r>
              <a:rPr lang="ru-RU" sz="235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профилактических</a:t>
            </a:r>
            <a:r>
              <a:rPr lang="ru-RU" sz="235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мероприятий;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35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5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</a:t>
            </a:r>
            <a:r>
              <a:rPr lang="ru-RU" sz="235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надзорных</a:t>
            </a:r>
            <a:r>
              <a:rPr lang="ru-RU" sz="235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мероприятий;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35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5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</a:t>
            </a:r>
            <a:r>
              <a:rPr lang="ru-RU" sz="235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привлеченных к ответственности </a:t>
            </a:r>
            <a:r>
              <a:rPr lang="ru-RU" sz="235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35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5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</a:t>
            </a:r>
            <a:r>
              <a:rPr lang="ru-RU" sz="235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штрафов</a:t>
            </a:r>
            <a:r>
              <a:rPr lang="ru-RU" sz="235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35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размера</a:t>
            </a:r>
            <a:r>
              <a:rPr lang="ru-RU" sz="235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наложенных </a:t>
            </a:r>
            <a:r>
              <a:rPr lang="ru-RU" sz="235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штрафов</a:t>
            </a:r>
            <a:r>
              <a:rPr lang="ru-RU" sz="235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359191" y="558308"/>
            <a:ext cx="8084757" cy="930641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398496" y="756543"/>
            <a:ext cx="8166763" cy="541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профилактической работы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547196" y="695795"/>
            <a:ext cx="8134753" cy="953524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авильный пятиугольник 1"/>
          <p:cNvSpPr/>
          <p:nvPr/>
        </p:nvSpPr>
        <p:spPr>
          <a:xfrm>
            <a:off x="1780949" y="2160918"/>
            <a:ext cx="1622854" cy="1499287"/>
          </a:xfrm>
          <a:prstGeom prst="pentag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авильный пятиугольник 20"/>
          <p:cNvSpPr/>
          <p:nvPr/>
        </p:nvSpPr>
        <p:spPr>
          <a:xfrm>
            <a:off x="484515" y="3295946"/>
            <a:ext cx="1622854" cy="1499287"/>
          </a:xfrm>
          <a:prstGeom prst="pentag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авильный пятиугольник 23"/>
          <p:cNvSpPr/>
          <p:nvPr/>
        </p:nvSpPr>
        <p:spPr>
          <a:xfrm>
            <a:off x="2112929" y="3839514"/>
            <a:ext cx="1622854" cy="1499287"/>
          </a:xfrm>
          <a:prstGeom prst="pentag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08998" y="1909824"/>
            <a:ext cx="71015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 </a:t>
            </a:r>
            <a:r>
              <a:rPr lang="ru-RU" sz="24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ключевых показателей в виде </a:t>
            </a: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7 ст. 30 248-ФЗ):</a:t>
            </a:r>
          </a:p>
        </p:txBody>
      </p:sp>
    </p:spTree>
    <p:extLst>
      <p:ext uri="{BB962C8B-B14F-4D97-AF65-F5344CB8AC3E}">
        <p14:creationId xmlns:p14="http://schemas.microsoft.com/office/powerpoint/2010/main" val="1390342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ый треугольник 26"/>
          <p:cNvSpPr/>
          <p:nvPr/>
        </p:nvSpPr>
        <p:spPr>
          <a:xfrm rot="2100000" flipV="1">
            <a:off x="8517034" y="2823914"/>
            <a:ext cx="2341763" cy="1796531"/>
          </a:xfrm>
          <a:prstGeom prst="rtTriangle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7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764139" y="456218"/>
            <a:ext cx="6849419" cy="1281966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64140" y="600681"/>
            <a:ext cx="6849418" cy="998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40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контролируемых лиц (ст. 36 248-ФЗ).</a:t>
            </a:r>
            <a:endParaRPr lang="ru-RU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516626" y="271882"/>
            <a:ext cx="6891776" cy="1313488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30876" y="2077563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Контролируемое лицо при проведении профилактического визита имеет право: присутствовать при проведении мероприятия; давать пояснения; получать от надзорного органа информацию по предмету мероприятия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(ст. 36 248-ФЗ);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осуществлять фото-видеосъемку, не запрещённую законом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11 ст. 37 248-ФЗ).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66270" y="4560499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ru-RU" sz="20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Профилактический визит с взаимодействием с контролируемым лицом производится только с его согласия или по его приглашению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3 ст. 45 248-ФЗ).</a:t>
            </a:r>
          </a:p>
        </p:txBody>
      </p:sp>
      <p:sp>
        <p:nvSpPr>
          <p:cNvPr id="20" name="Параллелограмм 19"/>
          <p:cNvSpPr/>
          <p:nvPr/>
        </p:nvSpPr>
        <p:spPr>
          <a:xfrm>
            <a:off x="965579" y="4663711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араллелограмм 20"/>
          <p:cNvSpPr/>
          <p:nvPr/>
        </p:nvSpPr>
        <p:spPr>
          <a:xfrm>
            <a:off x="1782788" y="4790223"/>
            <a:ext cx="2166551" cy="403654"/>
          </a:xfrm>
          <a:prstGeom prst="parallelogram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араллелограмм 21"/>
          <p:cNvSpPr/>
          <p:nvPr/>
        </p:nvSpPr>
        <p:spPr>
          <a:xfrm>
            <a:off x="2607320" y="4937082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ый треугольник 22"/>
          <p:cNvSpPr/>
          <p:nvPr/>
        </p:nvSpPr>
        <p:spPr>
          <a:xfrm rot="8700000">
            <a:off x="8895022" y="2534507"/>
            <a:ext cx="2341763" cy="1796531"/>
          </a:xfrm>
          <a:prstGeom prst="rt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ый треугольник 23"/>
          <p:cNvSpPr/>
          <p:nvPr/>
        </p:nvSpPr>
        <p:spPr>
          <a:xfrm rot="2100000" flipV="1">
            <a:off x="7851367" y="2510642"/>
            <a:ext cx="2341763" cy="1796531"/>
          </a:xfrm>
          <a:prstGeom prst="rt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ый треугольник 24"/>
          <p:cNvSpPr/>
          <p:nvPr/>
        </p:nvSpPr>
        <p:spPr>
          <a:xfrm rot="8700000">
            <a:off x="7657052" y="3035064"/>
            <a:ext cx="2341763" cy="1796531"/>
          </a:xfrm>
          <a:prstGeom prst="rtTriangle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ый треугольник 25"/>
          <p:cNvSpPr/>
          <p:nvPr/>
        </p:nvSpPr>
        <p:spPr>
          <a:xfrm rot="2100000" flipV="1">
            <a:off x="9107992" y="2916156"/>
            <a:ext cx="2341763" cy="1796531"/>
          </a:xfrm>
          <a:prstGeom prst="rtTriangle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206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авильный пятиугольник 22"/>
          <p:cNvSpPr/>
          <p:nvPr/>
        </p:nvSpPr>
        <p:spPr>
          <a:xfrm>
            <a:off x="1822021" y="3368515"/>
            <a:ext cx="1622854" cy="1499287"/>
          </a:xfrm>
          <a:prstGeom prst="pentag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8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3686684" y="456218"/>
            <a:ext cx="5489630" cy="908793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64139" y="600681"/>
            <a:ext cx="7217833" cy="549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40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и сроки</a:t>
            </a:r>
            <a:endParaRPr lang="ru-RU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3444875" y="271882"/>
            <a:ext cx="5523578" cy="931139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авильный пятиугольник 19"/>
          <p:cNvSpPr/>
          <p:nvPr/>
        </p:nvSpPr>
        <p:spPr>
          <a:xfrm>
            <a:off x="844478" y="2928779"/>
            <a:ext cx="1622854" cy="1499287"/>
          </a:xfrm>
          <a:prstGeom prst="pentag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авильный пятиугольник 20"/>
          <p:cNvSpPr/>
          <p:nvPr/>
        </p:nvSpPr>
        <p:spPr>
          <a:xfrm>
            <a:off x="1456714" y="1989477"/>
            <a:ext cx="1622854" cy="1499287"/>
          </a:xfrm>
          <a:prstGeom prst="pentag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авильный пятиугольник 21"/>
          <p:cNvSpPr/>
          <p:nvPr/>
        </p:nvSpPr>
        <p:spPr>
          <a:xfrm>
            <a:off x="1671053" y="2651290"/>
            <a:ext cx="1622854" cy="1499287"/>
          </a:xfrm>
          <a:prstGeom prst="pentagon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336580" y="2218650"/>
            <a:ext cx="598593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визита на один объект не может превышать 1 календарный день </a:t>
            </a:r>
            <a:r>
              <a:rPr lang="ru-RU" sz="22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(ст. 53 ППРФ 1047)</a:t>
            </a:r>
          </a:p>
          <a:p>
            <a:pPr algn="just"/>
            <a:endParaRPr lang="ru-RU" sz="800" dirty="0">
              <a:solidFill>
                <a:srgbClr val="7DB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Законные основания для проведения визита </a:t>
            </a:r>
            <a:r>
              <a:rPr lang="ru-RU" sz="22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(пп.7 п.1 ст. 45 248-ФЗ, а. ж ст. 21 ППРФ 1047). </a:t>
            </a:r>
          </a:p>
          <a:p>
            <a:pPr algn="just"/>
            <a:endParaRPr lang="ru-RU" sz="800" dirty="0">
              <a:solidFill>
                <a:srgbClr val="7DB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организации визита могут использоваться сведения из ранее направленных Компании Предостережений </a:t>
            </a:r>
            <a:r>
              <a:rPr lang="ru-RU" sz="22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5 ст. 49 248-ФЗ).</a:t>
            </a:r>
          </a:p>
        </p:txBody>
      </p:sp>
    </p:spTree>
    <p:extLst>
      <p:ext uri="{BB962C8B-B14F-4D97-AF65-F5344CB8AC3E}">
        <p14:creationId xmlns:p14="http://schemas.microsoft.com/office/powerpoint/2010/main" val="1963990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ый треугольник 38"/>
          <p:cNvSpPr/>
          <p:nvPr/>
        </p:nvSpPr>
        <p:spPr>
          <a:xfrm rot="14100000">
            <a:off x="8376233" y="3309448"/>
            <a:ext cx="2341763" cy="1796531"/>
          </a:xfrm>
          <a:prstGeom prst="rtTriangle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9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507459" y="366099"/>
            <a:ext cx="8078900" cy="1109658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73069" y="485742"/>
            <a:ext cx="7890675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профилактического визита (ст. 52 248-ФЗ)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736996" y="500804"/>
            <a:ext cx="8099325" cy="1136943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Прямоугольный треугольник 39"/>
          <p:cNvSpPr/>
          <p:nvPr/>
        </p:nvSpPr>
        <p:spPr>
          <a:xfrm rot="14100000">
            <a:off x="7876974" y="3286993"/>
            <a:ext cx="2341763" cy="1796531"/>
          </a:xfrm>
          <a:prstGeom prst="rt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ый треугольник 40"/>
          <p:cNvSpPr/>
          <p:nvPr/>
        </p:nvSpPr>
        <p:spPr>
          <a:xfrm rot="14100000">
            <a:off x="8847229" y="3264536"/>
            <a:ext cx="2341763" cy="1796531"/>
          </a:xfrm>
          <a:prstGeom prst="rtTriangle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27255" y="3233991"/>
            <a:ext cx="7983449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информирование: об обязательных требованиях; о соответствии объекта контроля критериям риска;  способах снижения категории риска; интенсивности надзорных мероприятий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1 ст. 52 248-ФЗ);</a:t>
            </a:r>
          </a:p>
          <a:p>
            <a:pPr marL="342900" indent="-342900" algn="just">
              <a:buFontTx/>
              <a:buChar char="-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контролируемого лица в области контролируемых отношений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2 ст. 50 248-ФЗ);</a:t>
            </a:r>
          </a:p>
          <a:p>
            <a:pPr marL="342900" indent="-342900" algn="just">
              <a:buFontTx/>
              <a:buChar char="-"/>
            </a:pPr>
            <a:endParaRPr lang="ru-RU" sz="8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 сведений (с согласия компании), для отнесения объектов контроля к категориям риска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 3 ст. 50 248-ФЗ, ст. 52 ППРФ 1047).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66663" y="1866697"/>
            <a:ext cx="102642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Разъяснения, полученные контролируемым лицом в ходе визита, носят рекомендательный характер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(п.8 ст. 52 248-ФЗ),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требовать </a:t>
            </a:r>
            <a:r>
              <a:rPr lang="ru-RU" sz="2000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компании сведения или документы.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22818" y="2688448"/>
            <a:ext cx="17245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/>
            <a:r>
              <a:rPr lang="ru-RU" sz="2000" b="1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Допускается:</a:t>
            </a:r>
          </a:p>
        </p:txBody>
      </p:sp>
    </p:spTree>
    <p:extLst>
      <p:ext uri="{BB962C8B-B14F-4D97-AF65-F5344CB8AC3E}">
        <p14:creationId xmlns:p14="http://schemas.microsoft.com/office/powerpoint/2010/main" val="1181140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ланец">
  <a:themeElements>
    <a:clrScheme name="Сланец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826F61"/>
      </a:accent1>
      <a:accent2>
        <a:srgbClr val="A19C7F"/>
      </a:accent2>
      <a:accent3>
        <a:srgbClr val="9AA489"/>
      </a:accent3>
      <a:accent4>
        <a:srgbClr val="7C938B"/>
      </a:accent4>
      <a:accent5>
        <a:srgbClr val="7C7D92"/>
      </a:accent5>
      <a:accent6>
        <a:srgbClr val="897376"/>
      </a:accent6>
      <a:hlink>
        <a:srgbClr val="D29B73"/>
      </a:hlink>
      <a:folHlink>
        <a:srgbClr val="F4C5A4"/>
      </a:folHlink>
    </a:clrScheme>
    <a:fontScheme name="Сланец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анец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FF747C5C-A8E8-4833-9E55-3D08FE4E48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Сланец</Template>
  <TotalTime>425</TotalTime>
  <Words>1208</Words>
  <Application>Microsoft Office PowerPoint</Application>
  <PresentationFormat>Широкоэкранный</PresentationFormat>
  <Paragraphs>115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 Light</vt:lpstr>
      <vt:lpstr>Calisto MT</vt:lpstr>
      <vt:lpstr>Cambria</vt:lpstr>
      <vt:lpstr>Times New Roman</vt:lpstr>
      <vt:lpstr>Wingdings</vt:lpstr>
      <vt:lpstr>Wingdings 2</vt:lpstr>
      <vt:lpstr>Сланец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</dc:creator>
  <cp:lastModifiedBy>Федина Виктория Евгеньевна</cp:lastModifiedBy>
  <cp:revision>57</cp:revision>
  <dcterms:created xsi:type="dcterms:W3CDTF">2022-05-02T06:57:31Z</dcterms:created>
  <dcterms:modified xsi:type="dcterms:W3CDTF">2022-11-16T00:30:30Z</dcterms:modified>
</cp:coreProperties>
</file>